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525" r:id="rId2"/>
    <p:sldId id="534" r:id="rId3"/>
    <p:sldId id="533" r:id="rId4"/>
    <p:sldId id="532" r:id="rId5"/>
    <p:sldId id="53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ustomXml" Target="../customXml/item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75D2-3415-4610-8C39-88593039DB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B4268C-B6CB-40D9-B2AC-323741CCC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C4811-286A-4058-A3CF-FD6E1124F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89E4F-00AD-4D80-87BA-F2C39045C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AFD98-9A9A-4487-A731-BA663184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600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424EF-76B3-49D9-A0F2-852AF8CBB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EB234-65BC-4E32-9BCF-2D377AF2B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B9A9F-C15C-4A63-90FE-31ACAF876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AF44B-77A2-412A-9084-03DB6492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1051F-5B75-4ECB-91CC-5925045A4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627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96E367-4503-4ACB-B07E-413645D787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8A1261-5752-479A-9C1F-737D3AECD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7DAB64-2245-4E71-8B09-29B84FCF1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8E24D-3FC7-47FA-B9F7-74F948CBF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B9EC8-D7E4-4F1E-B54E-8281DEA7B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60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C8B9A-1C2F-48D1-957A-374FEC46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2D54-DC26-4C01-99CD-285E2997B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985C2-9D3A-4A8F-AF71-C8324619E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6A0C8-FBF2-44A9-A244-15C7D4C1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67C8B-818C-4F65-8460-9F92B48EE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442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A9851-5042-4090-BEEE-B3D1A788B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82D86-C5AF-4270-A5A4-40C966A39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ADF6E-F82F-4C73-9EFF-C1264225A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B97BD-2C31-4A90-AB5C-D8B04FCB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74336-FCAA-4D09-9CD9-25B648282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950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B0C53-399F-492D-A664-3604E53A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4BE7C-BC13-4D8D-9C83-213D911FCA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A0D6C-3859-41B9-939D-5009A4895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82423-1CCF-4AA8-8C05-E6664DD1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C922A3-F29D-4F8B-9828-5020D8FB8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B7C67-003E-4D69-BC84-F33543E92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935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FDF6B-C23D-4501-A0B5-1B07F0AF0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161FF-99F7-4EAE-B9B9-EBFA0E4F1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78664-97F0-4CAB-8603-D192350E0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959157-7DB5-4B5F-92C9-31BF835A3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FA63F5-1E26-4257-940C-BFEE0FE44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6E2C66-C384-420A-B0BD-C060A718B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BDF8AA-E00B-43BE-942D-E1975606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DB851B-E4E5-4133-807E-A782E841E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79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C474B-5FE6-4B34-B143-6D1E6F152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1E9C88-D9FA-4C8D-B3C5-D287D26BE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35FDF-E2EA-47B0-9411-5E7A444B6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DDCEE1-BBC8-4560-9909-0179CEF8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77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0C670-8770-4548-BC01-58B240057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DF12B3-9FD6-4B2E-A50E-5113472D2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9ACBD-B018-45F0-B46F-4FBE541A3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42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C97A6-5030-4F93-BBC2-B2AD8865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3258C-6CB6-4C2D-AF83-C725E7A1E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A50BFD-0F6D-47C2-AA36-0D6593868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887560-F5B4-4672-902B-C4C9C8287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3D829D-0432-4929-BABD-0738DC15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AF9A1-F84E-47B5-A970-29DABC06A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4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0432-899E-4C87-8714-EB803DDF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E01A37-B0BF-45D2-8630-2A16799B88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5B2AC-A766-40AC-9EDB-E792B1FD9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9A6AF-EC5D-4CAE-8081-62760E71F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C9DDB-580B-44E1-A489-AB1244EA2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630C4-D762-4E29-98FB-1D230649A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60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B8D3A6-03EC-4DA7-9F2B-C4A1D8D77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13709C-6AE1-47F5-AF1D-4F13EDA76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82893-9340-412D-AD1F-168385B558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9931C-2E6A-48A0-BE82-304BD484DB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1732F-B4FF-4D97-BA38-2EED042C50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217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7DEB-0D4C-45AB-826F-01195379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1689492" cy="426588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TRACING I binary search </a:t>
            </a:r>
            <a:r>
              <a:rPr lang="en-US" sz="3600" b="1" dirty="0">
                <a:solidFill>
                  <a:srgbClr val="C00000"/>
                </a:solidFill>
              </a:rPr>
              <a:t>array: 58 62 75 88 92 105 </a:t>
            </a:r>
            <a:r>
              <a:rPr lang="en-US" sz="3600" b="1" dirty="0">
                <a:solidFill>
                  <a:srgbClr val="7030A0"/>
                </a:solidFill>
              </a:rPr>
              <a:t>key: 62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EFBFB4-0D3A-4998-94F4-097D5D74EF35}"/>
              </a:ext>
            </a:extLst>
          </p:cNvPr>
          <p:cNvGraphicFramePr>
            <a:graphicFrameLocks noGrp="1"/>
          </p:cNvGraphicFramePr>
          <p:nvPr/>
        </p:nvGraphicFramePr>
        <p:xfrm>
          <a:off x="196163" y="568411"/>
          <a:ext cx="11799674" cy="593344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728776">
                  <a:extLst>
                    <a:ext uri="{9D8B030D-6E8A-4147-A177-3AD203B41FA5}">
                      <a16:colId xmlns:a16="http://schemas.microsoft.com/office/drawing/2014/main" val="3331814105"/>
                    </a:ext>
                  </a:extLst>
                </a:gridCol>
                <a:gridCol w="3413605">
                  <a:extLst>
                    <a:ext uri="{9D8B030D-6E8A-4147-A177-3AD203B41FA5}">
                      <a16:colId xmlns:a16="http://schemas.microsoft.com/office/drawing/2014/main" val="2949988026"/>
                    </a:ext>
                  </a:extLst>
                </a:gridCol>
                <a:gridCol w="3413483">
                  <a:extLst>
                    <a:ext uri="{9D8B030D-6E8A-4147-A177-3AD203B41FA5}">
                      <a16:colId xmlns:a16="http://schemas.microsoft.com/office/drawing/2014/main" val="3321686147"/>
                    </a:ext>
                  </a:extLst>
                </a:gridCol>
                <a:gridCol w="3243810">
                  <a:extLst>
                    <a:ext uri="{9D8B030D-6E8A-4147-A177-3AD203B41FA5}">
                      <a16:colId xmlns:a16="http://schemas.microsoft.com/office/drawing/2014/main" val="252623329"/>
                    </a:ext>
                  </a:extLst>
                </a:gridCol>
              </a:tblGrid>
              <a:tr h="199567">
                <a:tc gridSpan="4">
                  <a:txBody>
                    <a:bodyPr/>
                    <a:lstStyle/>
                    <a:p>
                      <a:pPr lvl="5"/>
                      <a:r>
                        <a:rPr lang="en-US" sz="1800" dirty="0"/>
                        <a:t>do {</a:t>
                      </a:r>
                    </a:p>
                    <a:p>
                      <a:pPr lvl="5"/>
                      <a:r>
                        <a:rPr lang="en-US" sz="1800" dirty="0"/>
                        <a:t>mid=(</a:t>
                      </a:r>
                      <a:r>
                        <a:rPr lang="en-US" sz="1800" dirty="0" err="1"/>
                        <a:t>low+high</a:t>
                      </a:r>
                      <a:r>
                        <a:rPr lang="en-US" sz="1800" dirty="0"/>
                        <a:t>)/2;</a:t>
                      </a:r>
                    </a:p>
                    <a:p>
                      <a:pPr lvl="5"/>
                      <a:r>
                        <a:rPr lang="en-US" sz="1800" dirty="0"/>
                        <a:t>If(key&lt;a[mid]) high=mid-1;</a:t>
                      </a:r>
                    </a:p>
                    <a:p>
                      <a:pPr lvl="5"/>
                      <a:r>
                        <a:rPr lang="en-US" sz="1800" dirty="0"/>
                        <a:t>else if(key&gt;a[mid]) low=mid+1;</a:t>
                      </a:r>
                    </a:p>
                    <a:p>
                      <a:pPr lvl="5"/>
                      <a:r>
                        <a:rPr lang="en-US" sz="1800" dirty="0"/>
                        <a:t>}while(key!=a[mid]&amp;&amp;low&lt;=high);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421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451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Initialization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low=0; high=n-1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low=0;high=5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0103534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First 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 is an int 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5387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62&lt;75 (a[mid] or a[2] is 75)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high=1 (mid-1)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98356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 not executed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9082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a[2]!=62 is True</a:t>
                      </a:r>
                    </a:p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0&lt;=1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5314416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Second 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mid=0 [(0+1)/2]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068673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62&lt;58 (a[mid] or a[0] is 58)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63852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62&gt;58 (a[mid] or a[0] is 58)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low=1 (low=mid+1)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959605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a[0]!=62 is True</a:t>
                      </a:r>
                    </a:p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1&lt;=1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low==high, it means the search subarray has single element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27452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9675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7DEB-0D4C-45AB-826F-01195379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255"/>
            <a:ext cx="12105503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TRACING I binary search </a:t>
            </a:r>
            <a:r>
              <a:rPr lang="en-US" sz="3600" b="1" dirty="0">
                <a:solidFill>
                  <a:srgbClr val="C00000"/>
                </a:solidFill>
              </a:rPr>
              <a:t>array: 58 62 75 88 92 105 </a:t>
            </a:r>
            <a:r>
              <a:rPr lang="en-US" sz="3600" b="1" dirty="0">
                <a:solidFill>
                  <a:srgbClr val="7030A0"/>
                </a:solidFill>
              </a:rPr>
              <a:t>key: 62 </a:t>
            </a:r>
            <a:r>
              <a:rPr lang="en-US" sz="3600" b="1" dirty="0"/>
              <a:t>(</a:t>
            </a:r>
            <a:r>
              <a:rPr lang="en-US" sz="3600" b="1" dirty="0" err="1"/>
              <a:t>contd</a:t>
            </a:r>
            <a:r>
              <a:rPr lang="en-US" sz="3600" b="1" dirty="0"/>
              <a:t>…)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86715-702C-40D7-AEE6-6BD5CD878836}"/>
              </a:ext>
            </a:extLst>
          </p:cNvPr>
          <p:cNvSpPr txBox="1"/>
          <p:nvPr/>
        </p:nvSpPr>
        <p:spPr>
          <a:xfrm>
            <a:off x="251254" y="1343818"/>
            <a:ext cx="40488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low=0; high=n-1</a:t>
            </a:r>
          </a:p>
          <a:p>
            <a:r>
              <a:rPr lang="en-US" dirty="0"/>
              <a:t>do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mid=(</a:t>
            </a:r>
            <a:r>
              <a:rPr lang="en-US" dirty="0" err="1"/>
              <a:t>low+high</a:t>
            </a:r>
            <a:r>
              <a:rPr lang="en-US" dirty="0"/>
              <a:t>)/2;</a:t>
            </a:r>
          </a:p>
          <a:p>
            <a:r>
              <a:rPr lang="en-US" dirty="0"/>
              <a:t>If(key&lt;a[mid]) high=mid-1;</a:t>
            </a:r>
          </a:p>
          <a:p>
            <a:r>
              <a:rPr lang="en-US" dirty="0"/>
              <a:t>else if(key&gt;a[mid]) low=mid+1;</a:t>
            </a:r>
          </a:p>
          <a:p>
            <a:r>
              <a:rPr lang="en-US" dirty="0"/>
              <a:t>}while(key!=a[mid]&amp;&amp;low&lt;=high);</a:t>
            </a:r>
          </a:p>
          <a:p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EFBFB4-0D3A-4998-94F4-097D5D74EF35}"/>
              </a:ext>
            </a:extLst>
          </p:cNvPr>
          <p:cNvGraphicFramePr>
            <a:graphicFrameLocks noGrp="1"/>
          </p:cNvGraphicFramePr>
          <p:nvPr/>
        </p:nvGraphicFramePr>
        <p:xfrm>
          <a:off x="125625" y="1062464"/>
          <a:ext cx="11854249" cy="509524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062681">
                  <a:extLst>
                    <a:ext uri="{9D8B030D-6E8A-4147-A177-3AD203B41FA5}">
                      <a16:colId xmlns:a16="http://schemas.microsoft.com/office/drawing/2014/main" val="3331814105"/>
                    </a:ext>
                  </a:extLst>
                </a:gridCol>
                <a:gridCol w="2778783">
                  <a:extLst>
                    <a:ext uri="{9D8B030D-6E8A-4147-A177-3AD203B41FA5}">
                      <a16:colId xmlns:a16="http://schemas.microsoft.com/office/drawing/2014/main" val="2949988026"/>
                    </a:ext>
                  </a:extLst>
                </a:gridCol>
                <a:gridCol w="3601329">
                  <a:extLst>
                    <a:ext uri="{9D8B030D-6E8A-4147-A177-3AD203B41FA5}">
                      <a16:colId xmlns:a16="http://schemas.microsoft.com/office/drawing/2014/main" val="3321686147"/>
                    </a:ext>
                  </a:extLst>
                </a:gridCol>
                <a:gridCol w="4411456">
                  <a:extLst>
                    <a:ext uri="{9D8B030D-6E8A-4147-A177-3AD203B41FA5}">
                      <a16:colId xmlns:a16="http://schemas.microsoft.com/office/drawing/2014/main" val="252623329"/>
                    </a:ext>
                  </a:extLst>
                </a:gridCol>
              </a:tblGrid>
              <a:tr h="294309">
                <a:tc gridSpan="4">
                  <a:txBody>
                    <a:bodyPr/>
                    <a:lstStyle/>
                    <a:p>
                      <a:pPr lvl="4"/>
                      <a:endParaRPr lang="en-US" sz="1800" b="1" dirty="0"/>
                    </a:p>
                    <a:p>
                      <a:pPr lvl="4"/>
                      <a:r>
                        <a:rPr lang="en-US" sz="2000" b="0" dirty="0"/>
                        <a:t>do {</a:t>
                      </a:r>
                    </a:p>
                    <a:p>
                      <a:pPr lvl="4"/>
                      <a:r>
                        <a:rPr lang="en-US" sz="2000" b="0" dirty="0"/>
                        <a:t>mid=(</a:t>
                      </a:r>
                      <a:r>
                        <a:rPr lang="en-US" sz="2000" b="0" dirty="0" err="1"/>
                        <a:t>low+high</a:t>
                      </a:r>
                      <a:r>
                        <a:rPr lang="en-US" sz="2000" b="0" dirty="0"/>
                        <a:t>)/2;</a:t>
                      </a:r>
                    </a:p>
                    <a:p>
                      <a:pPr lvl="4"/>
                      <a:r>
                        <a:rPr lang="en-US" sz="2000" b="0" dirty="0"/>
                        <a:t>If(key&lt;a[mid]) high=mid-1;</a:t>
                      </a:r>
                    </a:p>
                    <a:p>
                      <a:pPr lvl="4"/>
                      <a:r>
                        <a:rPr lang="en-US" sz="2000" b="0" dirty="0"/>
                        <a:t>else if(key&gt;a[mid]) low=mid+1;</a:t>
                      </a:r>
                    </a:p>
                    <a:p>
                      <a:pPr lvl="4"/>
                      <a:r>
                        <a:rPr lang="en-US" sz="2000" b="0" dirty="0"/>
                        <a:t>}while(key!=a[mid]&amp;&amp;low&lt;=high);</a:t>
                      </a:r>
                    </a:p>
                    <a:p>
                      <a:pPr lvl="4"/>
                      <a:endParaRPr 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6034286"/>
                  </a:ext>
                </a:extLst>
              </a:tr>
              <a:tr h="294309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451268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Third 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mid=1 [(1+1)/2]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low==high, mid will be same as low and high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09219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62&lt;62 (a[mid] or a[1] is 62) is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931785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62&gt;62 (a[mid] or a[5] is 105) is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9392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8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a[1]!=62 is False</a:t>
                      </a:r>
                    </a:p>
                    <a:p>
                      <a:r>
                        <a:rPr lang="en-US" sz="18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1&lt;=1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do-while is broken as a[mid!=62 is False. 62 is found in the array, as a[mid]==62 [value of mid is 1, 62 found at the mid position]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62126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2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7DEB-0D4C-45AB-826F-01195379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1689492" cy="426588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TRACING II binary search </a:t>
            </a:r>
            <a:r>
              <a:rPr lang="en-US" sz="3600" b="1" dirty="0">
                <a:solidFill>
                  <a:srgbClr val="C00000"/>
                </a:solidFill>
              </a:rPr>
              <a:t>array: 58 62 75 88 92 105 </a:t>
            </a:r>
            <a:r>
              <a:rPr lang="en-US" sz="3600" b="1" dirty="0">
                <a:solidFill>
                  <a:srgbClr val="7030A0"/>
                </a:solidFill>
              </a:rPr>
              <a:t>key: 95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EFBFB4-0D3A-4998-94F4-097D5D74EF35}"/>
              </a:ext>
            </a:extLst>
          </p:cNvPr>
          <p:cNvGraphicFramePr>
            <a:graphicFrameLocks noGrp="1"/>
          </p:cNvGraphicFramePr>
          <p:nvPr/>
        </p:nvGraphicFramePr>
        <p:xfrm>
          <a:off x="196163" y="568411"/>
          <a:ext cx="11799674" cy="5969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728776">
                  <a:extLst>
                    <a:ext uri="{9D8B030D-6E8A-4147-A177-3AD203B41FA5}">
                      <a16:colId xmlns:a16="http://schemas.microsoft.com/office/drawing/2014/main" val="3331814105"/>
                    </a:ext>
                  </a:extLst>
                </a:gridCol>
                <a:gridCol w="3413605">
                  <a:extLst>
                    <a:ext uri="{9D8B030D-6E8A-4147-A177-3AD203B41FA5}">
                      <a16:colId xmlns:a16="http://schemas.microsoft.com/office/drawing/2014/main" val="2949988026"/>
                    </a:ext>
                  </a:extLst>
                </a:gridCol>
                <a:gridCol w="3413483">
                  <a:extLst>
                    <a:ext uri="{9D8B030D-6E8A-4147-A177-3AD203B41FA5}">
                      <a16:colId xmlns:a16="http://schemas.microsoft.com/office/drawing/2014/main" val="3321686147"/>
                    </a:ext>
                  </a:extLst>
                </a:gridCol>
                <a:gridCol w="3243810">
                  <a:extLst>
                    <a:ext uri="{9D8B030D-6E8A-4147-A177-3AD203B41FA5}">
                      <a16:colId xmlns:a16="http://schemas.microsoft.com/office/drawing/2014/main" val="252623329"/>
                    </a:ext>
                  </a:extLst>
                </a:gridCol>
              </a:tblGrid>
              <a:tr h="199567">
                <a:tc gridSpan="4">
                  <a:txBody>
                    <a:bodyPr/>
                    <a:lstStyle/>
                    <a:p>
                      <a:pPr lvl="5"/>
                      <a:r>
                        <a:rPr lang="en-US" sz="1800" dirty="0"/>
                        <a:t>do {</a:t>
                      </a:r>
                    </a:p>
                    <a:p>
                      <a:pPr lvl="5"/>
                      <a:r>
                        <a:rPr lang="en-US" sz="1800" dirty="0"/>
                        <a:t>mid=(</a:t>
                      </a:r>
                      <a:r>
                        <a:rPr lang="en-US" sz="1800" dirty="0" err="1"/>
                        <a:t>low+high</a:t>
                      </a:r>
                      <a:r>
                        <a:rPr lang="en-US" sz="1800" dirty="0"/>
                        <a:t>)/2;</a:t>
                      </a:r>
                    </a:p>
                    <a:p>
                      <a:pPr lvl="5"/>
                      <a:r>
                        <a:rPr lang="en-US" sz="1800" dirty="0"/>
                        <a:t>If(key&lt;a[mid]) high=mid-1;</a:t>
                      </a:r>
                    </a:p>
                    <a:p>
                      <a:pPr lvl="5"/>
                      <a:r>
                        <a:rPr lang="en-US" sz="1800" dirty="0"/>
                        <a:t>else if(key&gt;a[mid]) low=mid+1;</a:t>
                      </a:r>
                    </a:p>
                    <a:p>
                      <a:pPr lvl="5"/>
                      <a:r>
                        <a:rPr lang="en-US" sz="1800" dirty="0"/>
                        <a:t>}while(key!=a[mid]&amp;&amp;low&lt;=high);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421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451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Initialization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low=0; high=n-1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low=0;high=5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0103534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First 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 is an int 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5387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95&lt;75 (a[mid] or a[2] is 75)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98356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95&gt;75 (a[mid] or a[2] is 75)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low=3 (low=mid+1)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9082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a[2]!=95 is True</a:t>
                      </a:r>
                    </a:p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3&lt;=5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5314416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Second 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mid=4 [(3+5)/2]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068673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95&lt;92 (a[mid] or a[4] is 92)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63852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95&gt;92 (a[mid] or a[4] is 92)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low=5 (low=mid+1)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959605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a[4]!=95 is True</a:t>
                      </a:r>
                    </a:p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5&lt;=5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low==high, it means the search subarray has single element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27452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677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7DEB-0D4C-45AB-826F-01195379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255"/>
            <a:ext cx="12105503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TRACING II binary search </a:t>
            </a:r>
            <a:r>
              <a:rPr lang="en-US" sz="3600" b="1" dirty="0">
                <a:solidFill>
                  <a:srgbClr val="C00000"/>
                </a:solidFill>
              </a:rPr>
              <a:t>array: 58 62 75 88 92 105 </a:t>
            </a:r>
            <a:r>
              <a:rPr lang="en-US" sz="3600" b="1" dirty="0">
                <a:solidFill>
                  <a:srgbClr val="7030A0"/>
                </a:solidFill>
              </a:rPr>
              <a:t>key: 95 </a:t>
            </a:r>
            <a:r>
              <a:rPr lang="en-US" sz="3600" b="1" dirty="0"/>
              <a:t>(</a:t>
            </a:r>
            <a:r>
              <a:rPr lang="en-US" sz="3600" b="1" dirty="0" err="1"/>
              <a:t>contd</a:t>
            </a:r>
            <a:r>
              <a:rPr lang="en-US" sz="3600" b="1" dirty="0"/>
              <a:t>…)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86715-702C-40D7-AEE6-6BD5CD878836}"/>
              </a:ext>
            </a:extLst>
          </p:cNvPr>
          <p:cNvSpPr txBox="1"/>
          <p:nvPr/>
        </p:nvSpPr>
        <p:spPr>
          <a:xfrm>
            <a:off x="251254" y="1343818"/>
            <a:ext cx="40488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low=0; high=n-1</a:t>
            </a:r>
          </a:p>
          <a:p>
            <a:r>
              <a:rPr lang="en-US" dirty="0"/>
              <a:t>do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mid=(</a:t>
            </a:r>
            <a:r>
              <a:rPr lang="en-US" dirty="0" err="1"/>
              <a:t>low+high</a:t>
            </a:r>
            <a:r>
              <a:rPr lang="en-US" dirty="0"/>
              <a:t>)/2;</a:t>
            </a:r>
          </a:p>
          <a:p>
            <a:r>
              <a:rPr lang="en-US" dirty="0"/>
              <a:t>If(key&lt;a[mid]) high=mid-1;</a:t>
            </a:r>
          </a:p>
          <a:p>
            <a:r>
              <a:rPr lang="en-US" dirty="0"/>
              <a:t>else if(key&gt;a[mid]) low=mid+1;</a:t>
            </a:r>
          </a:p>
          <a:p>
            <a:r>
              <a:rPr lang="en-US" dirty="0"/>
              <a:t>}while(key!=a[mid]&amp;&amp;low&lt;=high);</a:t>
            </a:r>
          </a:p>
          <a:p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EFBFB4-0D3A-4998-94F4-097D5D74EF35}"/>
              </a:ext>
            </a:extLst>
          </p:cNvPr>
          <p:cNvGraphicFramePr>
            <a:graphicFrameLocks noGrp="1"/>
          </p:cNvGraphicFramePr>
          <p:nvPr/>
        </p:nvGraphicFramePr>
        <p:xfrm>
          <a:off x="132912" y="1343818"/>
          <a:ext cx="11972590" cy="509524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062681">
                  <a:extLst>
                    <a:ext uri="{9D8B030D-6E8A-4147-A177-3AD203B41FA5}">
                      <a16:colId xmlns:a16="http://schemas.microsoft.com/office/drawing/2014/main" val="3331814105"/>
                    </a:ext>
                  </a:extLst>
                </a:gridCol>
                <a:gridCol w="3285220">
                  <a:extLst>
                    <a:ext uri="{9D8B030D-6E8A-4147-A177-3AD203B41FA5}">
                      <a16:colId xmlns:a16="http://schemas.microsoft.com/office/drawing/2014/main" val="2949988026"/>
                    </a:ext>
                  </a:extLst>
                </a:gridCol>
                <a:gridCol w="3896751">
                  <a:extLst>
                    <a:ext uri="{9D8B030D-6E8A-4147-A177-3AD203B41FA5}">
                      <a16:colId xmlns:a16="http://schemas.microsoft.com/office/drawing/2014/main" val="3321686147"/>
                    </a:ext>
                  </a:extLst>
                </a:gridCol>
                <a:gridCol w="3727938">
                  <a:extLst>
                    <a:ext uri="{9D8B030D-6E8A-4147-A177-3AD203B41FA5}">
                      <a16:colId xmlns:a16="http://schemas.microsoft.com/office/drawing/2014/main" val="252623329"/>
                    </a:ext>
                  </a:extLst>
                </a:gridCol>
              </a:tblGrid>
              <a:tr h="294309">
                <a:tc gridSpan="4">
                  <a:txBody>
                    <a:bodyPr/>
                    <a:lstStyle/>
                    <a:p>
                      <a:pPr lvl="4"/>
                      <a:endParaRPr lang="en-US" sz="1800" b="1" dirty="0"/>
                    </a:p>
                    <a:p>
                      <a:pPr lvl="4"/>
                      <a:r>
                        <a:rPr lang="en-US" sz="2000" b="0" dirty="0"/>
                        <a:t>do {</a:t>
                      </a:r>
                    </a:p>
                    <a:p>
                      <a:pPr lvl="4"/>
                      <a:r>
                        <a:rPr lang="en-US" sz="2000" b="0" dirty="0"/>
                        <a:t>mid=(</a:t>
                      </a:r>
                      <a:r>
                        <a:rPr lang="en-US" sz="2000" b="0" dirty="0" err="1"/>
                        <a:t>low+high</a:t>
                      </a:r>
                      <a:r>
                        <a:rPr lang="en-US" sz="2000" b="0" dirty="0"/>
                        <a:t>)/2;</a:t>
                      </a:r>
                    </a:p>
                    <a:p>
                      <a:pPr lvl="4"/>
                      <a:r>
                        <a:rPr lang="en-US" sz="2000" b="0" dirty="0"/>
                        <a:t>If(key&lt;a[mid]) high=mid-1;</a:t>
                      </a:r>
                    </a:p>
                    <a:p>
                      <a:pPr lvl="4"/>
                      <a:r>
                        <a:rPr lang="en-US" sz="2000" b="0" dirty="0"/>
                        <a:t>else if(key&gt;a[mid]) low=mid+1;</a:t>
                      </a:r>
                    </a:p>
                    <a:p>
                      <a:pPr lvl="4"/>
                      <a:r>
                        <a:rPr lang="en-US" sz="2000" b="0" dirty="0"/>
                        <a:t>}while(key!=a[mid]&amp;&amp;low&lt;=high);</a:t>
                      </a:r>
                    </a:p>
                    <a:p>
                      <a:pPr lvl="4"/>
                      <a:endParaRPr 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6034286"/>
                  </a:ext>
                </a:extLst>
              </a:tr>
              <a:tr h="294309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451268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Third 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mid=5 [(5+5)/2]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low==high, mid will be same as low and high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09219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95&lt;105 (a[mid] or a[5] is 105) is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r>
                        <a:rPr lang="en-US" sz="18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high=(mid-1)=4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931785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 not executed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9392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8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a[5]!=95 is True</a:t>
                      </a:r>
                    </a:p>
                    <a:p>
                      <a:r>
                        <a:rPr lang="en-US" sz="18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5&lt;=4 is 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do-while is broken as low&lt;=high is False. 95 is not found in the array, as a[mid]!=95 [value of mid is 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62126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7377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troduction to Three-Dimensional (3D) Arrays">
            <a:hlinkClick r:id="" action="ppaction://media"/>
            <a:extLst>
              <a:ext uri="{FF2B5EF4-FFF2-40B4-BE49-F238E27FC236}">
                <a16:creationId xmlns:a16="http://schemas.microsoft.com/office/drawing/2014/main" id="{86903F86-0A59-4857-89FA-08EC313592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090400" cy="6800696"/>
          </a:xfrm>
        </p:spPr>
      </p:pic>
    </p:spTree>
    <p:extLst>
      <p:ext uri="{BB962C8B-B14F-4D97-AF65-F5344CB8AC3E}">
        <p14:creationId xmlns:p14="http://schemas.microsoft.com/office/powerpoint/2010/main" val="206738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3ACEB14D7C914C9A66454C530220F9" ma:contentTypeVersion="16" ma:contentTypeDescription="Create a new document." ma:contentTypeScope="" ma:versionID="9fb385c8b5795119783711c503c667ec">
  <xsd:schema xmlns:xsd="http://www.w3.org/2001/XMLSchema" xmlns:xs="http://www.w3.org/2001/XMLSchema" xmlns:p="http://schemas.microsoft.com/office/2006/metadata/properties" xmlns:ns2="803c8e6e-8136-4d7d-af1c-024f8e6687c9" xmlns:ns3="6464b784-94fc-4d5d-8912-f9bf35373677" targetNamespace="http://schemas.microsoft.com/office/2006/metadata/properties" ma:root="true" ma:fieldsID="3e1a8678d2ebc7280d1a30e07dc0f506" ns2:_="" ns3:_="">
    <xsd:import namespace="803c8e6e-8136-4d7d-af1c-024f8e6687c9"/>
    <xsd:import namespace="6464b784-94fc-4d5d-8912-f9bf353736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odifi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c8e6e-8136-4d7d-af1c-024f8e668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odifiedby" ma:index="20" nillable="true" ma:displayName="Modified by" ma:format="Dropdown" ma:list="UserInfo" ma:SharePointGroup="0" ma:internalName="Modifiedby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ca7166d-de03-4c3e-865e-07adad3d8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b784-94fc-4d5d-8912-f9bf353736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e379b9-577f-4df9-8fd5-5ffd8b75bf6a}" ma:internalName="TaxCatchAll" ma:showField="CatchAllData" ma:web="6464b784-94fc-4d5d-8912-f9bf353736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A4C881-7791-42B7-9ED9-E67174E3FC57}"/>
</file>

<file path=customXml/itemProps2.xml><?xml version="1.0" encoding="utf-8"?>
<ds:datastoreItem xmlns:ds="http://schemas.openxmlformats.org/officeDocument/2006/customXml" ds:itemID="{8088FCB8-E6CD-4E40-8013-590D61522233}"/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1209</Words>
  <Application>Microsoft Office PowerPoint</Application>
  <PresentationFormat>Widescreen</PresentationFormat>
  <Paragraphs>133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TRACING I binary search array: 58 62 75 88 92 105 key: 62</vt:lpstr>
      <vt:lpstr>TRACING I binary search array: 58 62 75 88 92 105 key: 62 (contd…)</vt:lpstr>
      <vt:lpstr>TRACING II binary search array: 58 62 75 88 92 105 key: 95</vt:lpstr>
      <vt:lpstr>TRACING II binary search array: 58 62 75 88 92 105 key: 95 (contd…)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I binary search array: 58 62 75 88 92 105 key: 62</dc:title>
  <dc:creator>Mahe</dc:creator>
  <cp:lastModifiedBy>Mahe</cp:lastModifiedBy>
  <cp:revision>2</cp:revision>
  <dcterms:created xsi:type="dcterms:W3CDTF">2020-08-11T07:11:16Z</dcterms:created>
  <dcterms:modified xsi:type="dcterms:W3CDTF">2020-08-11T07:24:26Z</dcterms:modified>
</cp:coreProperties>
</file>

<file path=docProps/thumbnail.jpeg>
</file>